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9753600" cx="13004800"/>
  <p:notesSz cx="6858000" cy="9144000"/>
  <p:embeddedFontLst>
    <p:embeddedFont>
      <p:font typeface="Helvetica Neue"/>
      <p:regular r:id="rId21"/>
      <p:bold r:id="rId22"/>
      <p:italic r:id="rId23"/>
      <p:boldItalic r:id="rId24"/>
    </p:embeddedFont>
    <p:embeddedFont>
      <p:font typeface="Helvetica Neue Ligh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HelveticaNeue-bold.fntdata"/><Relationship Id="rId21" Type="http://schemas.openxmlformats.org/officeDocument/2006/relationships/font" Target="fonts/HelveticaNeue-regular.fntdata"/><Relationship Id="rId24" Type="http://schemas.openxmlformats.org/officeDocument/2006/relationships/font" Target="fonts/HelveticaNeue-boldItalic.fntdata"/><Relationship Id="rId23" Type="http://schemas.openxmlformats.org/officeDocument/2006/relationships/font" Target="fonts/HelveticaNeue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Light-bold.fntdata"/><Relationship Id="rId25" Type="http://schemas.openxmlformats.org/officeDocument/2006/relationships/font" Target="fonts/HelveticaNeueLight-regular.fntdata"/><Relationship Id="rId28" Type="http://schemas.openxmlformats.org/officeDocument/2006/relationships/font" Target="fonts/HelveticaNeueLight-boldItalic.fntdata"/><Relationship Id="rId27" Type="http://schemas.openxmlformats.org/officeDocument/2006/relationships/font" Target="fonts/HelveticaNeue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228600" lvl="1" marL="4572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457200" lvl="2" marL="9144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685800" lvl="3" marL="13716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914400" lvl="4" marL="18288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1143000" lvl="5" marL="22860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1371600" lvl="6" marL="27432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1600200" lvl="7" marL="32004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1828800" lvl="8" marL="3657600" marR="0" rtl="0" algn="l">
              <a:lnSpc>
                <a:spcPct val="117999"/>
              </a:lnSpc>
              <a:spcBef>
                <a:spcPts val="0"/>
              </a:spcBef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&amp; Sub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hoto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pic"/>
          </p:nvPr>
        </p:nvSpPr>
        <p:spPr>
          <a:xfrm>
            <a:off x="0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, Bullets &amp; Phot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idx="2" type="pic"/>
          </p:nvPr>
        </p:nvSpPr>
        <p:spPr>
          <a:xfrm>
            <a:off x="6718300" y="26035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5" name="Shape 15"/>
          <p:cNvSpPr txBox="1"/>
          <p:nvPr>
            <p:ph type="title"/>
          </p:nvPr>
        </p:nvSpPr>
        <p:spPr>
          <a:xfrm>
            <a:off x="952500" y="4445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952500" y="26035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209550" lvl="0" marL="34290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09550" lvl="1" marL="68580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09550" lvl="2" marL="102870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09550" lvl="3" marL="137160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09550" lvl="4" marL="171450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- Cen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hoto - Horizontal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idx="2" type="pic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hoto - Vertical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idx="2" type="pic"/>
          </p:nvPr>
        </p:nvSpPr>
        <p:spPr>
          <a:xfrm>
            <a:off x="67183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6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952500" y="4762500"/>
            <a:ext cx="5333999" cy="41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&amp; Bulle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952500" y="4445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952500" y="26035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- Top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952500" y="4445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ulle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idx="1" type="body"/>
          </p:nvPr>
        </p:nvSpPr>
        <p:spPr>
          <a:xfrm>
            <a:off x="952500" y="1270000"/>
            <a:ext cx="11099799" cy="721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hoto - 3 Up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idx="2" type="pic"/>
          </p:nvPr>
        </p:nvSpPr>
        <p:spPr>
          <a:xfrm>
            <a:off x="6718300" y="5092700"/>
            <a:ext cx="5333999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3" name="Shape 43"/>
          <p:cNvSpPr/>
          <p:nvPr>
            <p:ph idx="3" type="pic"/>
          </p:nvPr>
        </p:nvSpPr>
        <p:spPr>
          <a:xfrm>
            <a:off x="6724517" y="889000"/>
            <a:ext cx="5334001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4" name="Shape 44"/>
          <p:cNvSpPr/>
          <p:nvPr>
            <p:ph idx="4" type="pic"/>
          </p:nvPr>
        </p:nvSpPr>
        <p:spPr>
          <a:xfrm>
            <a:off x="952500" y="889000"/>
            <a:ext cx="5333999" cy="79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952500" y="4445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2286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4572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6858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9144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11430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13716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16002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828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952500" y="26035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27305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73050" lvl="1" marL="889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73050" lvl="2" marL="1333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73050" lvl="3" marL="1778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73050" lvl="4" marL="2222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73050" lvl="5" marL="2667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273050" lvl="6" marL="3111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273050" lvl="7" marL="355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273050" lvl="8" marL="4000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4294967295" type="ctr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SEASaw</a:t>
            </a:r>
          </a:p>
        </p:txBody>
      </p:sp>
      <p:sp>
        <p:nvSpPr>
          <p:cNvPr id="60" name="Shape 60"/>
          <p:cNvSpPr txBox="1"/>
          <p:nvPr>
            <p:ph idx="4294967295" type="subTitle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Youtube videos indexed by frame contents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952500" y="4445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5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Sample Response from visual recognition</a:t>
            </a:r>
          </a:p>
        </p:txBody>
      </p:sp>
      <p:pic>
        <p:nvPicPr>
          <p:cNvPr id="129" name="Shape 1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215" y="2603500"/>
            <a:ext cx="12376367" cy="6824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Shape 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600" y="731520"/>
            <a:ext cx="5033929" cy="837184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>
            <p:ph type="title"/>
          </p:nvPr>
        </p:nvSpPr>
        <p:spPr>
          <a:xfrm>
            <a:off x="6969760" y="444500"/>
            <a:ext cx="5082540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5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Indexer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969760" y="2603500"/>
            <a:ext cx="5082540" cy="62864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4445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Input: classified  dictionary data with tags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Output 2 pickle files: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Courier New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Inverted Index for each partition 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Courier New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List of result_ids of processed videos</a:t>
            </a:r>
          </a:p>
        </p:txBody>
      </p:sp>
      <p:sp>
        <p:nvSpPr>
          <p:cNvPr id="137" name="Shape 137"/>
          <p:cNvSpPr/>
          <p:nvPr/>
        </p:nvSpPr>
        <p:spPr>
          <a:xfrm>
            <a:off x="4921748" y="7148363"/>
            <a:ext cx="1511895" cy="789137"/>
          </a:xfrm>
          <a:custGeom>
            <a:pathLst>
              <a:path extrusionOk="0" h="120000" w="120000">
                <a:moveTo>
                  <a:pt x="64511" y="79200"/>
                </a:moveTo>
                <a:lnTo>
                  <a:pt x="64511" y="120000"/>
                </a:lnTo>
                <a:lnTo>
                  <a:pt x="0" y="60000"/>
                </a:lnTo>
                <a:lnTo>
                  <a:pt x="64511" y="0"/>
                </a:lnTo>
                <a:lnTo>
                  <a:pt x="64511" y="40800"/>
                </a:lnTo>
                <a:lnTo>
                  <a:pt x="120000" y="40800"/>
                </a:lnTo>
                <a:lnTo>
                  <a:pt x="120000" y="79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3"/>
              </a:srgbClr>
            </a:outerShdw>
          </a:effectLst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hape 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700" y="343925"/>
            <a:ext cx="4291074" cy="885725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>
            <p:ph type="title"/>
          </p:nvPr>
        </p:nvSpPr>
        <p:spPr>
          <a:xfrm>
            <a:off x="6988460" y="343925"/>
            <a:ext cx="508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lang="en-US" sz="5200"/>
              <a:t>Frontend</a:t>
            </a:r>
          </a:p>
        </p:txBody>
      </p:sp>
      <p:sp>
        <p:nvSpPr>
          <p:cNvPr id="144" name="Shape 144"/>
          <p:cNvSpPr/>
          <p:nvPr/>
        </p:nvSpPr>
        <p:spPr>
          <a:xfrm>
            <a:off x="5273098" y="7112613"/>
            <a:ext cx="1512000" cy="789000"/>
          </a:xfrm>
          <a:custGeom>
            <a:pathLst>
              <a:path extrusionOk="0" h="120000" w="120000">
                <a:moveTo>
                  <a:pt x="64511" y="79200"/>
                </a:moveTo>
                <a:lnTo>
                  <a:pt x="64511" y="120000"/>
                </a:lnTo>
                <a:lnTo>
                  <a:pt x="0" y="60000"/>
                </a:lnTo>
                <a:lnTo>
                  <a:pt x="64511" y="0"/>
                </a:lnTo>
                <a:lnTo>
                  <a:pt x="64511" y="40800"/>
                </a:lnTo>
                <a:lnTo>
                  <a:pt x="120000" y="40800"/>
                </a:lnTo>
                <a:lnTo>
                  <a:pt x="120000" y="79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45" name="Shape 145"/>
          <p:cNvSpPr txBox="1"/>
          <p:nvPr>
            <p:ph idx="4294967295" type="body"/>
          </p:nvPr>
        </p:nvSpPr>
        <p:spPr>
          <a:xfrm>
            <a:off x="6969760" y="2603500"/>
            <a:ext cx="50826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4445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lang="en-US"/>
              <a:t>Loads data from pickle files, combine inverted indexes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Courier New"/>
              <a:buChar char="•"/>
            </a:pPr>
            <a:r>
              <a:rPr lang="en-US"/>
              <a:t>Get IDF</a:t>
            </a:r>
            <a:r>
              <a:rPr lang="en-US"/>
              <a:t> and </a:t>
            </a:r>
            <a:r>
              <a:rPr lang="en-US"/>
              <a:t>calculate score tf-idf for each term</a:t>
            </a:r>
            <a:r>
              <a:rPr lang="en-US"/>
              <a:t> 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Courier New"/>
              <a:buChar char="•"/>
            </a:pPr>
            <a:r>
              <a:rPr lang="en-US"/>
              <a:t>sort the result ids by score and get best ids</a:t>
            </a:r>
          </a:p>
        </p:txBody>
      </p:sp>
      <p:sp>
        <p:nvSpPr>
          <p:cNvPr id="146" name="Shape 146"/>
          <p:cNvSpPr/>
          <p:nvPr/>
        </p:nvSpPr>
        <p:spPr>
          <a:xfrm>
            <a:off x="206500" y="7533475"/>
            <a:ext cx="862200" cy="294300"/>
          </a:xfrm>
          <a:prstGeom prst="rightArrow">
            <a:avLst>
              <a:gd fmla="val 50000" name="adj1"/>
              <a:gd fmla="val 87342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 txBox="1"/>
          <p:nvPr/>
        </p:nvSpPr>
        <p:spPr>
          <a:xfrm>
            <a:off x="200000" y="7181075"/>
            <a:ext cx="862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/>
              <a:t>pickle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Shape 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700" y="343925"/>
            <a:ext cx="4291074" cy="885725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Shape 153"/>
          <p:cNvSpPr txBox="1"/>
          <p:nvPr>
            <p:ph type="title"/>
          </p:nvPr>
        </p:nvSpPr>
        <p:spPr>
          <a:xfrm>
            <a:off x="6988460" y="343925"/>
            <a:ext cx="508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lang="en-US" sz="5200"/>
              <a:t>Frontend</a:t>
            </a:r>
          </a:p>
        </p:txBody>
      </p:sp>
      <p:sp>
        <p:nvSpPr>
          <p:cNvPr id="154" name="Shape 154"/>
          <p:cNvSpPr/>
          <p:nvPr/>
        </p:nvSpPr>
        <p:spPr>
          <a:xfrm>
            <a:off x="5120698" y="3150213"/>
            <a:ext cx="1512000" cy="789000"/>
          </a:xfrm>
          <a:custGeom>
            <a:pathLst>
              <a:path extrusionOk="0" h="120000" w="120000">
                <a:moveTo>
                  <a:pt x="64511" y="79200"/>
                </a:moveTo>
                <a:lnTo>
                  <a:pt x="64511" y="120000"/>
                </a:lnTo>
                <a:lnTo>
                  <a:pt x="0" y="60000"/>
                </a:lnTo>
                <a:lnTo>
                  <a:pt x="64511" y="0"/>
                </a:lnTo>
                <a:lnTo>
                  <a:pt x="64511" y="40800"/>
                </a:lnTo>
                <a:lnTo>
                  <a:pt x="120000" y="40800"/>
                </a:lnTo>
                <a:lnTo>
                  <a:pt x="120000" y="79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5" name="Shape 155"/>
          <p:cNvSpPr txBox="1"/>
          <p:nvPr>
            <p:ph idx="4294967295" type="body"/>
          </p:nvPr>
        </p:nvSpPr>
        <p:spPr>
          <a:xfrm>
            <a:off x="6969760" y="2603500"/>
            <a:ext cx="50826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4445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lang="en-US"/>
              <a:t>Get detailed video information from datasource server using result ids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Courier New"/>
              <a:buChar char="•"/>
            </a:pPr>
            <a:r>
              <a:rPr lang="en-US"/>
              <a:t>title, tags, url, frames, and timestamps  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Courier New"/>
              <a:buChar char="•"/>
            </a:pPr>
            <a:r>
              <a:rPr lang="en-US"/>
              <a:t>Generate html code displaying result </a:t>
            </a:r>
          </a:p>
        </p:txBody>
      </p:sp>
      <p:sp>
        <p:nvSpPr>
          <p:cNvPr id="156" name="Shape 156"/>
          <p:cNvSpPr/>
          <p:nvPr/>
        </p:nvSpPr>
        <p:spPr>
          <a:xfrm>
            <a:off x="206500" y="7533475"/>
            <a:ext cx="862200" cy="294300"/>
          </a:xfrm>
          <a:prstGeom prst="rightArrow">
            <a:avLst>
              <a:gd fmla="val 50000" name="adj1"/>
              <a:gd fmla="val 87342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 txBox="1"/>
          <p:nvPr/>
        </p:nvSpPr>
        <p:spPr>
          <a:xfrm>
            <a:off x="200000" y="7181075"/>
            <a:ext cx="862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/>
              <a:t>pickle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hape 162"/>
          <p:cNvPicPr preferRelativeResize="0"/>
          <p:nvPr/>
        </p:nvPicPr>
        <p:blipFill rotWithShape="1">
          <a:blip r:embed="rId3">
            <a:alphaModFix/>
          </a:blip>
          <a:srcRect b="0" l="627" r="-1831" t="0"/>
          <a:stretch/>
        </p:blipFill>
        <p:spPr>
          <a:xfrm>
            <a:off x="74050" y="4420350"/>
            <a:ext cx="12872125" cy="249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>
            <p:ph type="title"/>
          </p:nvPr>
        </p:nvSpPr>
        <p:spPr>
          <a:xfrm>
            <a:off x="4342101" y="887825"/>
            <a:ext cx="4320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lang="en-US" sz="5200"/>
              <a:t>Sample output</a:t>
            </a:r>
          </a:p>
        </p:txBody>
      </p:sp>
      <p:sp>
        <p:nvSpPr>
          <p:cNvPr id="164" name="Shape 164"/>
          <p:cNvSpPr/>
          <p:nvPr/>
        </p:nvSpPr>
        <p:spPr>
          <a:xfrm rot="7159419">
            <a:off x="1432006" y="3975366"/>
            <a:ext cx="905986" cy="207266"/>
          </a:xfrm>
          <a:prstGeom prst="rightArrow">
            <a:avLst>
              <a:gd fmla="val 50000" name="adj1"/>
              <a:gd fmla="val 98479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/>
          <p:nvPr/>
        </p:nvSpPr>
        <p:spPr>
          <a:xfrm rot="-4069082">
            <a:off x="1102887" y="7038873"/>
            <a:ext cx="905841" cy="207187"/>
          </a:xfrm>
          <a:prstGeom prst="rightArrow">
            <a:avLst>
              <a:gd fmla="val 50000" name="adj1"/>
              <a:gd fmla="val 98479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/>
          <p:nvPr/>
        </p:nvSpPr>
        <p:spPr>
          <a:xfrm rot="7640651">
            <a:off x="3595054" y="4444036"/>
            <a:ext cx="906031" cy="207187"/>
          </a:xfrm>
          <a:prstGeom prst="rightArrow">
            <a:avLst>
              <a:gd fmla="val 50000" name="adj1"/>
              <a:gd fmla="val 98479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/>
          <p:nvPr/>
        </p:nvSpPr>
        <p:spPr>
          <a:xfrm rot="7640651">
            <a:off x="8566829" y="4665236"/>
            <a:ext cx="906031" cy="207187"/>
          </a:xfrm>
          <a:prstGeom prst="rightArrow">
            <a:avLst>
              <a:gd fmla="val 50000" name="adj1"/>
              <a:gd fmla="val 98479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1496650" y="3144075"/>
            <a:ext cx="15546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/>
              <a:t>video title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3690925" y="3633200"/>
            <a:ext cx="15546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/>
              <a:t>video url</a:t>
            </a:r>
          </a:p>
        </p:txBody>
      </p:sp>
      <p:sp>
        <p:nvSpPr>
          <p:cNvPr id="170" name="Shape 170"/>
          <p:cNvSpPr txBox="1"/>
          <p:nvPr/>
        </p:nvSpPr>
        <p:spPr>
          <a:xfrm>
            <a:off x="8322900" y="3809600"/>
            <a:ext cx="20499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/>
              <a:t>frame images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339875" y="7601175"/>
            <a:ext cx="20499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/>
              <a:t>tags for video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952500" y="4445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Challenges</a:t>
            </a:r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952500" y="26035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“Free-tier” API Limits.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Incomplete libraries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Youtube Ads causing problems in the data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Watson’s limit to process 250 images a day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Can’t process images whose title has emoji’s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Does not support parallel processing</a:t>
            </a:r>
          </a:p>
        </p:txBody>
      </p:sp>
      <p:pic>
        <p:nvPicPr>
          <p:cNvPr descr="pasted-image.tiff" id="178" name="Shape 1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30550" y="3294730"/>
            <a:ext cx="4286750" cy="4904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1270000" y="7353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Demo time…</a:t>
            </a:r>
          </a:p>
        </p:txBody>
      </p:sp>
      <p:pic>
        <p:nvPicPr>
          <p:cNvPr descr="pasted-image.tiff" id="184" name="Shape 1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19809" y="1218734"/>
            <a:ext cx="6800441" cy="4750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952500" y="4445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Problem:</a:t>
            </a:r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952500" y="26035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Youtube bases search results on video meta-data (title, description, popularity algorithms, etc)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Unseemly types have used this to their advantage to “game” the system and prioritize unrelated content.</a:t>
            </a:r>
          </a:p>
          <a:p>
            <a:pPr indent="-342900" lvl="0" marL="342900" marR="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Increasing prevalence of “clickbait”.</a:t>
            </a:r>
          </a:p>
        </p:txBody>
      </p:sp>
      <p:pic>
        <p:nvPicPr>
          <p:cNvPr descr="pasted-image.tiff" id="67" name="Shape 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61100" y="2540000"/>
            <a:ext cx="3809999" cy="213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sted-image.tiff" id="68" name="Shape 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56600" y="4679950"/>
            <a:ext cx="3809999" cy="213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5-02 at 14.44.33.png" id="69" name="Shape 6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83300" y="7340600"/>
            <a:ext cx="6045199" cy="4317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5-02 at 14.44.45.png" id="70" name="Shape 7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94550" y="7924800"/>
            <a:ext cx="3340100" cy="330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5-02 at 14.44.49.png" id="71" name="Shape 7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515100" y="6832600"/>
            <a:ext cx="5181600" cy="35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416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Solution: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416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Use frame data from the video in the index. 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t/>
            </a:r>
            <a:endParaRPr b="0" i="0" sz="8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416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Videos that contain objects relevant to the search term are prioritized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8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Architecture</a:t>
            </a:r>
          </a:p>
        </p:txBody>
      </p:sp>
      <p:pic>
        <p:nvPicPr>
          <p:cNvPr descr="Screen Shot 2017-05-02 at 1.32.49 PM.png" id="82" name="Shape 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7800" y="673100"/>
            <a:ext cx="10388600" cy="604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7061200" y="635000"/>
            <a:ext cx="5333999" cy="973782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5184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Scraper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7061200" y="1680218"/>
            <a:ext cx="5333999" cy="73621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4445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Selenium / Geckodriver / Firefox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Searches Youtube from randomly selected word (list of animals)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Breadth-First Traversal through results and “related videos”</a:t>
            </a:r>
          </a:p>
        </p:txBody>
      </p:sp>
      <p:pic>
        <p:nvPicPr>
          <p:cNvPr descr="Screen Shot 2017-05-02 at 1.32.49 PM.png" id="89" name="Shape 89"/>
          <p:cNvPicPr preferRelativeResize="0"/>
          <p:nvPr/>
        </p:nvPicPr>
        <p:blipFill rotWithShape="1">
          <a:blip r:embed="rId3">
            <a:alphaModFix/>
          </a:blip>
          <a:srcRect b="0" l="0" r="71625" t="0"/>
          <a:stretch/>
        </p:blipFill>
        <p:spPr>
          <a:xfrm>
            <a:off x="1193800" y="642937"/>
            <a:ext cx="4005053" cy="8213667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5117503" y="7072163"/>
            <a:ext cx="1511895" cy="789137"/>
          </a:xfrm>
          <a:custGeom>
            <a:pathLst>
              <a:path extrusionOk="0" h="120000" w="120000">
                <a:moveTo>
                  <a:pt x="64511" y="79200"/>
                </a:moveTo>
                <a:lnTo>
                  <a:pt x="64511" y="120000"/>
                </a:lnTo>
                <a:lnTo>
                  <a:pt x="0" y="60000"/>
                </a:lnTo>
                <a:lnTo>
                  <a:pt x="64511" y="0"/>
                </a:lnTo>
                <a:lnTo>
                  <a:pt x="64511" y="40800"/>
                </a:lnTo>
                <a:lnTo>
                  <a:pt x="120000" y="40800"/>
                </a:lnTo>
                <a:lnTo>
                  <a:pt x="120000" y="79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3"/>
              </a:srgbClr>
            </a:outerShdw>
          </a:effectLst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7061200" y="635000"/>
            <a:ext cx="5333999" cy="973782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5184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Persisting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7061200" y="1680218"/>
            <a:ext cx="5333999" cy="73621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4445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Frames stored on imgur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Results all stored on Google Cloud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Multiprocessing</a:t>
            </a:r>
          </a:p>
        </p:txBody>
      </p:sp>
      <p:pic>
        <p:nvPicPr>
          <p:cNvPr descr="Screen Shot 2017-05-02 at 1.32.49 PM.png" id="97" name="Shape 97"/>
          <p:cNvPicPr preferRelativeResize="0"/>
          <p:nvPr/>
        </p:nvPicPr>
        <p:blipFill rotWithShape="1">
          <a:blip r:embed="rId3">
            <a:alphaModFix/>
          </a:blip>
          <a:srcRect b="0" l="0" r="71625" t="0"/>
          <a:stretch/>
        </p:blipFill>
        <p:spPr>
          <a:xfrm>
            <a:off x="1193800" y="642937"/>
            <a:ext cx="4005053" cy="8213667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/>
          <p:nvPr/>
        </p:nvSpPr>
        <p:spPr>
          <a:xfrm>
            <a:off x="4965103" y="4966741"/>
            <a:ext cx="1511895" cy="789137"/>
          </a:xfrm>
          <a:custGeom>
            <a:pathLst>
              <a:path extrusionOk="0" h="120000" w="120000">
                <a:moveTo>
                  <a:pt x="64511" y="79200"/>
                </a:moveTo>
                <a:lnTo>
                  <a:pt x="64511" y="120000"/>
                </a:lnTo>
                <a:lnTo>
                  <a:pt x="0" y="60000"/>
                </a:lnTo>
                <a:lnTo>
                  <a:pt x="64511" y="0"/>
                </a:lnTo>
                <a:lnTo>
                  <a:pt x="64511" y="40800"/>
                </a:lnTo>
                <a:lnTo>
                  <a:pt x="120000" y="40800"/>
                </a:lnTo>
                <a:lnTo>
                  <a:pt x="120000" y="79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3"/>
              </a:srgbClr>
            </a:outerShdw>
          </a:effectLst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4965103" y="3353841"/>
            <a:ext cx="1511895" cy="789137"/>
          </a:xfrm>
          <a:custGeom>
            <a:pathLst>
              <a:path extrusionOk="0" h="120000" w="120000">
                <a:moveTo>
                  <a:pt x="64511" y="79200"/>
                </a:moveTo>
                <a:lnTo>
                  <a:pt x="64511" y="120000"/>
                </a:lnTo>
                <a:lnTo>
                  <a:pt x="0" y="60000"/>
                </a:lnTo>
                <a:lnTo>
                  <a:pt x="64511" y="0"/>
                </a:lnTo>
                <a:lnTo>
                  <a:pt x="64511" y="40800"/>
                </a:lnTo>
                <a:lnTo>
                  <a:pt x="120000" y="40800"/>
                </a:lnTo>
                <a:lnTo>
                  <a:pt x="120000" y="79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3"/>
              </a:srgbClr>
            </a:outerShdw>
          </a:effectLst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7061200" y="635000"/>
            <a:ext cx="5333999" cy="973782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5184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API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7061200" y="1680218"/>
            <a:ext cx="5333999" cy="73621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4445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Simple RESTful API used to get data from the datastore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on Tornado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Swagger</a:t>
            </a:r>
          </a:p>
        </p:txBody>
      </p:sp>
      <p:pic>
        <p:nvPicPr>
          <p:cNvPr descr="Screen Shot 2017-05-02 at 1.32.49 PM.png" id="106" name="Shape 106"/>
          <p:cNvPicPr preferRelativeResize="0"/>
          <p:nvPr/>
        </p:nvPicPr>
        <p:blipFill rotWithShape="1">
          <a:blip r:embed="rId3">
            <a:alphaModFix/>
          </a:blip>
          <a:srcRect b="0" l="0" r="71625" t="0"/>
          <a:stretch/>
        </p:blipFill>
        <p:spPr>
          <a:xfrm>
            <a:off x="1193800" y="642937"/>
            <a:ext cx="4005053" cy="8213667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/>
          <p:nvPr/>
        </p:nvSpPr>
        <p:spPr>
          <a:xfrm>
            <a:off x="4812703" y="1153962"/>
            <a:ext cx="1511895" cy="789137"/>
          </a:xfrm>
          <a:custGeom>
            <a:pathLst>
              <a:path extrusionOk="0" h="120000" w="120000">
                <a:moveTo>
                  <a:pt x="64511" y="79200"/>
                </a:moveTo>
                <a:lnTo>
                  <a:pt x="64511" y="120000"/>
                </a:lnTo>
                <a:lnTo>
                  <a:pt x="0" y="60000"/>
                </a:lnTo>
                <a:lnTo>
                  <a:pt x="64511" y="0"/>
                </a:lnTo>
                <a:lnTo>
                  <a:pt x="64511" y="40800"/>
                </a:lnTo>
                <a:lnTo>
                  <a:pt x="120000" y="40800"/>
                </a:lnTo>
                <a:lnTo>
                  <a:pt x="120000" y="79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3"/>
              </a:srgbClr>
            </a:outerShdw>
          </a:effectLst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600" y="731520"/>
            <a:ext cx="5033929" cy="837184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>
            <p:ph type="title"/>
          </p:nvPr>
        </p:nvSpPr>
        <p:spPr>
          <a:xfrm>
            <a:off x="6969760" y="444500"/>
            <a:ext cx="5082540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5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Image downloader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969760" y="2603500"/>
            <a:ext cx="5082540" cy="62864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444500" lvl="0" marL="44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681"/>
              <a:buFont typeface="Helvetica Neue Light"/>
              <a:buChar char="•"/>
            </a:pPr>
            <a:r>
              <a:rPr b="0" i="0" lang="en-US" sz="333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 method of RESTful API to retrieve frame info from datastore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681"/>
              <a:buFont typeface="Helvetica Neue Light"/>
              <a:buChar char="•"/>
            </a:pPr>
            <a:r>
              <a:rPr b="0" i="0" lang="en-US" sz="333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Urllib of python to save frames locally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681"/>
              <a:buFont typeface="Helvetica Neue Light"/>
              <a:buChar char="•"/>
            </a:pPr>
            <a:r>
              <a:rPr b="0" i="0" lang="en-US" sz="333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Process image title</a:t>
            </a:r>
          </a:p>
          <a:p>
            <a:pPr indent="-444500" lvl="0" marL="4445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681"/>
              <a:buFont typeface="Helvetica Neue Light"/>
              <a:buChar char="•"/>
            </a:pPr>
            <a:r>
              <a:rPr b="0" i="0" lang="en-US" sz="333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Saving format: video_title | result_id| frame_number</a:t>
            </a:r>
          </a:p>
        </p:txBody>
      </p:sp>
      <p:sp>
        <p:nvSpPr>
          <p:cNvPr id="115" name="Shape 115"/>
          <p:cNvSpPr/>
          <p:nvPr/>
        </p:nvSpPr>
        <p:spPr>
          <a:xfrm>
            <a:off x="5300383" y="1524000"/>
            <a:ext cx="1511895" cy="789137"/>
          </a:xfrm>
          <a:custGeom>
            <a:pathLst>
              <a:path extrusionOk="0" h="120000" w="120000">
                <a:moveTo>
                  <a:pt x="64511" y="79200"/>
                </a:moveTo>
                <a:lnTo>
                  <a:pt x="64511" y="120000"/>
                </a:lnTo>
                <a:lnTo>
                  <a:pt x="0" y="60000"/>
                </a:lnTo>
                <a:lnTo>
                  <a:pt x="64511" y="0"/>
                </a:lnTo>
                <a:lnTo>
                  <a:pt x="64511" y="40800"/>
                </a:lnTo>
                <a:lnTo>
                  <a:pt x="120000" y="40800"/>
                </a:lnTo>
                <a:lnTo>
                  <a:pt x="120000" y="79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3"/>
              </a:srgbClr>
            </a:outerShdw>
          </a:effectLst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600" y="731520"/>
            <a:ext cx="5033929" cy="837184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>
            <p:ph type="title"/>
          </p:nvPr>
        </p:nvSpPr>
        <p:spPr>
          <a:xfrm>
            <a:off x="6969760" y="444500"/>
            <a:ext cx="5082540" cy="2158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r>
              <a:rPr b="0" i="0" lang="en-US" sz="5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Visual recognition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969760" y="2603500"/>
            <a:ext cx="5082540" cy="628649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rIns="50800" tIns="50800">
            <a:noAutofit/>
          </a:bodyPr>
          <a:lstStyle/>
          <a:p>
            <a:pPr indent="-444500" lvl="0" marL="4445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Watson developer cloud provides visual recognition service to classify frames</a:t>
            </a:r>
          </a:p>
          <a:p>
            <a:pPr indent="-444500" lvl="0" marL="4445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Image prerequisites</a:t>
            </a:r>
          </a:p>
          <a:p>
            <a:pPr indent="-444500" lvl="0" marL="4445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Parameters to classifier –api-key, image_file</a:t>
            </a:r>
          </a:p>
          <a:p>
            <a:pPr indent="-444500" lvl="0" marL="4445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ct val="75000"/>
              <a:buFont typeface="Helvetica Neue Light"/>
              <a:buChar char="•"/>
            </a:pPr>
            <a:r>
              <a:rPr b="0" i="0" lang="en-US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Response</a:t>
            </a:r>
          </a:p>
        </p:txBody>
      </p:sp>
      <p:sp>
        <p:nvSpPr>
          <p:cNvPr id="123" name="Shape 123"/>
          <p:cNvSpPr/>
          <p:nvPr/>
        </p:nvSpPr>
        <p:spPr>
          <a:xfrm>
            <a:off x="5141582" y="4709962"/>
            <a:ext cx="1511895" cy="789137"/>
          </a:xfrm>
          <a:custGeom>
            <a:pathLst>
              <a:path extrusionOk="0" h="120000" w="120000">
                <a:moveTo>
                  <a:pt x="64511" y="79200"/>
                </a:moveTo>
                <a:lnTo>
                  <a:pt x="64511" y="120000"/>
                </a:lnTo>
                <a:lnTo>
                  <a:pt x="0" y="60000"/>
                </a:lnTo>
                <a:lnTo>
                  <a:pt x="64511" y="0"/>
                </a:lnTo>
                <a:lnTo>
                  <a:pt x="64511" y="40800"/>
                </a:lnTo>
                <a:lnTo>
                  <a:pt x="120000" y="40800"/>
                </a:lnTo>
                <a:lnTo>
                  <a:pt x="120000" y="79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3"/>
              </a:srgbClr>
            </a:outerShdw>
          </a:effectLst>
        </p:spPr>
        <p:txBody>
          <a:bodyPr anchorCtr="0" anchor="ctr" bIns="50800" lIns="50800" rIns="50800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